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2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8" r:id="rId3"/>
    <p:sldMasterId id="2147483671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0.xml"/><Relationship Id="rId4" Type="http://schemas.openxmlformats.org/officeDocument/2006/relationships/slideMaster" Target="slideMasters/slideMaster2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tBDfr" TargetMode="Externa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8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oogle Shape;193;p19"/>
          <p:cNvGrpSpPr/>
          <p:nvPr/>
        </p:nvGrpSpPr>
        <p:grpSpPr>
          <a:xfrm>
            <a:off x="3977640" y="168120"/>
            <a:ext cx="4997520" cy="4806360"/>
            <a:chOff x="3977640" y="168120"/>
            <a:chExt cx="4997520" cy="4806360"/>
          </a:xfrm>
        </p:grpSpPr>
        <p:sp>
          <p:nvSpPr>
            <p:cNvPr id="1" name="Google Shape;194;p19"/>
            <p:cNvSpPr/>
            <p:nvPr/>
          </p:nvSpPr>
          <p:spPr>
            <a:xfrm>
              <a:off x="3977640" y="168120"/>
              <a:ext cx="499752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" name="Google Shape;195;p19"/>
            <p:cNvGrpSpPr/>
            <p:nvPr/>
          </p:nvGrpSpPr>
          <p:grpSpPr>
            <a:xfrm>
              <a:off x="8426880" y="4656960"/>
              <a:ext cx="397080" cy="168120"/>
              <a:chOff x="8426880" y="4656960"/>
              <a:chExt cx="397080" cy="168120"/>
            </a:xfrm>
          </p:grpSpPr>
          <p:sp>
            <p:nvSpPr>
              <p:cNvPr id="3" name="Google Shape;196;p19"/>
              <p:cNvSpPr/>
              <p:nvPr/>
            </p:nvSpPr>
            <p:spPr>
              <a:xfrm>
                <a:off x="8655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" name="Google Shape;197;p19"/>
              <p:cNvSpPr/>
              <p:nvPr/>
            </p:nvSpPr>
            <p:spPr>
              <a:xfrm>
                <a:off x="869256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" name="Google Shape;198;p19"/>
              <p:cNvSpPr/>
              <p:nvPr/>
            </p:nvSpPr>
            <p:spPr>
              <a:xfrm flipH="1">
                <a:off x="84265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" name="Google Shape;199;p19"/>
              <p:cNvSpPr/>
              <p:nvPr/>
            </p:nvSpPr>
            <p:spPr>
              <a:xfrm flipH="1" rot="16200000">
                <a:off x="847260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7" name="PlaceHolder 1"/>
          <p:cNvSpPr>
            <a:spLocks noGrp="1"/>
          </p:cNvSpPr>
          <p:nvPr>
            <p:ph type="body"/>
          </p:nvPr>
        </p:nvSpPr>
        <p:spPr>
          <a:xfrm>
            <a:off x="168120" y="171360"/>
            <a:ext cx="366084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4159080" y="3410280"/>
            <a:ext cx="1666440" cy="47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title"/>
          </p:nvPr>
        </p:nvSpPr>
        <p:spPr>
          <a:xfrm>
            <a:off x="4159080" y="2880000"/>
            <a:ext cx="1666440" cy="47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4159080" y="3940560"/>
            <a:ext cx="1666440" cy="47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title"/>
          </p:nvPr>
        </p:nvSpPr>
        <p:spPr>
          <a:xfrm>
            <a:off x="4159080" y="393120"/>
            <a:ext cx="1666440" cy="7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5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4;p8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80" name="Google Shape;75;p8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1" name="Google Shape;76;p8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82" name="Google Shape;77;p8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3" name="Google Shape;78;p8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4" name="Google Shape;79;p8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5" name="Google Shape;80;p8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318040" y="1307160"/>
            <a:ext cx="4507560" cy="252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9;p2"/>
          <p:cNvGrpSpPr/>
          <p:nvPr/>
        </p:nvGrpSpPr>
        <p:grpSpPr>
          <a:xfrm>
            <a:off x="168120" y="168120"/>
            <a:ext cx="4437360" cy="4806360"/>
            <a:chOff x="168120" y="168120"/>
            <a:chExt cx="4437360" cy="4806360"/>
          </a:xfrm>
        </p:grpSpPr>
        <p:sp>
          <p:nvSpPr>
            <p:cNvPr id="88" name="Google Shape;10;p2"/>
            <p:cNvSpPr/>
            <p:nvPr/>
          </p:nvSpPr>
          <p:spPr>
            <a:xfrm>
              <a:off x="168120" y="168120"/>
              <a:ext cx="443736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9" name="Google Shape;11;p2"/>
            <p:cNvGrpSpPr/>
            <p:nvPr/>
          </p:nvGrpSpPr>
          <p:grpSpPr>
            <a:xfrm>
              <a:off x="4057200" y="4656960"/>
              <a:ext cx="397080" cy="168120"/>
              <a:chOff x="4057200" y="4656960"/>
              <a:chExt cx="397080" cy="168120"/>
            </a:xfrm>
          </p:grpSpPr>
          <p:sp>
            <p:nvSpPr>
              <p:cNvPr id="90" name="Google Shape;12;p2"/>
              <p:cNvSpPr/>
              <p:nvPr/>
            </p:nvSpPr>
            <p:spPr>
              <a:xfrm>
                <a:off x="42861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1" name="Google Shape;13;p2"/>
              <p:cNvSpPr/>
              <p:nvPr/>
            </p:nvSpPr>
            <p:spPr>
              <a:xfrm>
                <a:off x="43228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2" name="Google Shape;14;p2"/>
              <p:cNvSpPr/>
              <p:nvPr/>
            </p:nvSpPr>
            <p:spPr>
              <a:xfrm flipH="1">
                <a:off x="4056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3" name="Google Shape;15;p2"/>
              <p:cNvSpPr/>
              <p:nvPr/>
            </p:nvSpPr>
            <p:spPr>
              <a:xfrm flipH="1" rot="16200000">
                <a:off x="41029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12640" y="465480"/>
            <a:ext cx="3978360" cy="168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5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744800" y="171360"/>
            <a:ext cx="423036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83;p9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97" name="Google Shape;84;p9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98" name="Google Shape;85;p9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99" name="Google Shape;86;p9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0" name="Google Shape;87;p9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1" name="Google Shape;88;p9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2" name="Google Shape;89;p9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135520" y="1189080"/>
            <a:ext cx="4872240" cy="196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96;p11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105" name="Google Shape;97;p11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06" name="Google Shape;98;p11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107" name="Google Shape;99;p11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8" name="Google Shape;100;p11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9" name="Google Shape;101;p11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0" name="Google Shape;102;p11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284120" y="1288080"/>
            <a:ext cx="6575400" cy="196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9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9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07;p13"/>
          <p:cNvGrpSpPr/>
          <p:nvPr/>
        </p:nvGrpSpPr>
        <p:grpSpPr>
          <a:xfrm>
            <a:off x="3977640" y="168120"/>
            <a:ext cx="4997520" cy="4806360"/>
            <a:chOff x="3977640" y="168120"/>
            <a:chExt cx="4997520" cy="4806360"/>
          </a:xfrm>
        </p:grpSpPr>
        <p:sp>
          <p:nvSpPr>
            <p:cNvPr id="113" name="Google Shape;108;p13"/>
            <p:cNvSpPr/>
            <p:nvPr/>
          </p:nvSpPr>
          <p:spPr>
            <a:xfrm>
              <a:off x="3977640" y="168120"/>
              <a:ext cx="499752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14" name="Google Shape;109;p13"/>
            <p:cNvGrpSpPr/>
            <p:nvPr/>
          </p:nvGrpSpPr>
          <p:grpSpPr>
            <a:xfrm>
              <a:off x="8426880" y="4656960"/>
              <a:ext cx="397080" cy="168120"/>
              <a:chOff x="8426880" y="4656960"/>
              <a:chExt cx="397080" cy="168120"/>
            </a:xfrm>
          </p:grpSpPr>
          <p:sp>
            <p:nvSpPr>
              <p:cNvPr id="115" name="Google Shape;110;p13"/>
              <p:cNvSpPr/>
              <p:nvPr/>
            </p:nvSpPr>
            <p:spPr>
              <a:xfrm>
                <a:off x="8655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6" name="Google Shape;111;p13"/>
              <p:cNvSpPr/>
              <p:nvPr/>
            </p:nvSpPr>
            <p:spPr>
              <a:xfrm>
                <a:off x="869256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7" name="Google Shape;112;p13"/>
              <p:cNvSpPr/>
              <p:nvPr/>
            </p:nvSpPr>
            <p:spPr>
              <a:xfrm flipH="1">
                <a:off x="84265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8" name="Google Shape;113;p13"/>
              <p:cNvSpPr/>
              <p:nvPr/>
            </p:nvSpPr>
            <p:spPr>
              <a:xfrm flipH="1" rot="16200000">
                <a:off x="847260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159080" y="304920"/>
            <a:ext cx="475596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4159080" y="2160000"/>
            <a:ext cx="653760" cy="44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4159080" y="3301200"/>
            <a:ext cx="653760" cy="44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title"/>
          </p:nvPr>
        </p:nvSpPr>
        <p:spPr>
          <a:xfrm>
            <a:off x="4159080" y="2730600"/>
            <a:ext cx="653760" cy="44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title"/>
          </p:nvPr>
        </p:nvSpPr>
        <p:spPr>
          <a:xfrm>
            <a:off x="4159080" y="3872160"/>
            <a:ext cx="653760" cy="44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168120" y="171360"/>
            <a:ext cx="366084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126" name="Google Shape;126;p14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27" name="Google Shape;127;p14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128" name="Google Shape;128;p14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9" name="Google Shape;129;p14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0" name="Google Shape;130;p14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304920" y="2034360"/>
            <a:ext cx="3666240" cy="287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5;p15"/>
          <p:cNvGrpSpPr/>
          <p:nvPr/>
        </p:nvGrpSpPr>
        <p:grpSpPr>
          <a:xfrm>
            <a:off x="168120" y="168120"/>
            <a:ext cx="4997520" cy="4806360"/>
            <a:chOff x="168120" y="168120"/>
            <a:chExt cx="4997520" cy="4806360"/>
          </a:xfrm>
        </p:grpSpPr>
        <p:sp>
          <p:nvSpPr>
            <p:cNvPr id="135" name="Google Shape;136;p15"/>
            <p:cNvSpPr/>
            <p:nvPr/>
          </p:nvSpPr>
          <p:spPr>
            <a:xfrm>
              <a:off x="168120" y="168120"/>
              <a:ext cx="499752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36" name="Google Shape;137;p15"/>
            <p:cNvGrpSpPr/>
            <p:nvPr/>
          </p:nvGrpSpPr>
          <p:grpSpPr>
            <a:xfrm>
              <a:off x="4617360" y="4656960"/>
              <a:ext cx="397080" cy="168120"/>
              <a:chOff x="4617360" y="4656960"/>
              <a:chExt cx="397080" cy="168120"/>
            </a:xfrm>
          </p:grpSpPr>
          <p:sp>
            <p:nvSpPr>
              <p:cNvPr id="137" name="Google Shape;138;p15"/>
              <p:cNvSpPr/>
              <p:nvPr/>
            </p:nvSpPr>
            <p:spPr>
              <a:xfrm>
                <a:off x="48463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8" name="Google Shape;139;p15"/>
              <p:cNvSpPr/>
              <p:nvPr/>
            </p:nvSpPr>
            <p:spPr>
              <a:xfrm>
                <a:off x="488304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9" name="Google Shape;140;p15"/>
              <p:cNvSpPr/>
              <p:nvPr/>
            </p:nvSpPr>
            <p:spPr>
              <a:xfrm flipH="1">
                <a:off x="461700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40" name="Google Shape;141;p15"/>
              <p:cNvSpPr/>
              <p:nvPr/>
            </p:nvSpPr>
            <p:spPr>
              <a:xfrm flipH="1" rot="16200000">
                <a:off x="466308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04920" y="3929400"/>
            <a:ext cx="4685040" cy="531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5314680" y="171360"/>
            <a:ext cx="366084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6;p16"/>
          <p:cNvGrpSpPr/>
          <p:nvPr/>
        </p:nvGrpSpPr>
        <p:grpSpPr>
          <a:xfrm>
            <a:off x="3977640" y="168120"/>
            <a:ext cx="4997520" cy="4806360"/>
            <a:chOff x="3977640" y="168120"/>
            <a:chExt cx="4997520" cy="4806360"/>
          </a:xfrm>
        </p:grpSpPr>
        <p:sp>
          <p:nvSpPr>
            <p:cNvPr id="144" name="Google Shape;147;p16"/>
            <p:cNvSpPr/>
            <p:nvPr/>
          </p:nvSpPr>
          <p:spPr>
            <a:xfrm>
              <a:off x="3977640" y="168120"/>
              <a:ext cx="4997520" cy="4806360"/>
            </a:xfrm>
            <a:prstGeom prst="roundRect">
              <a:avLst>
                <a:gd name="adj" fmla="val 4256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45" name="Google Shape;148;p16"/>
            <p:cNvGrpSpPr/>
            <p:nvPr/>
          </p:nvGrpSpPr>
          <p:grpSpPr>
            <a:xfrm>
              <a:off x="8426880" y="4656960"/>
              <a:ext cx="397080" cy="168120"/>
              <a:chOff x="8426880" y="4656960"/>
              <a:chExt cx="397080" cy="168120"/>
            </a:xfrm>
          </p:grpSpPr>
          <p:sp>
            <p:nvSpPr>
              <p:cNvPr id="146" name="Google Shape;149;p16"/>
              <p:cNvSpPr/>
              <p:nvPr/>
            </p:nvSpPr>
            <p:spPr>
              <a:xfrm>
                <a:off x="8655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47" name="Google Shape;150;p16"/>
              <p:cNvSpPr/>
              <p:nvPr/>
            </p:nvSpPr>
            <p:spPr>
              <a:xfrm>
                <a:off x="869256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48" name="Google Shape;151;p16"/>
              <p:cNvSpPr/>
              <p:nvPr/>
            </p:nvSpPr>
            <p:spPr>
              <a:xfrm flipH="1">
                <a:off x="84265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49" name="Google Shape;152;p16"/>
              <p:cNvSpPr/>
              <p:nvPr/>
            </p:nvSpPr>
            <p:spPr>
              <a:xfrm flipH="1" rot="16200000">
                <a:off x="847260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168120" y="171360"/>
            <a:ext cx="366084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title"/>
          </p:nvPr>
        </p:nvSpPr>
        <p:spPr>
          <a:xfrm>
            <a:off x="4159080" y="304920"/>
            <a:ext cx="4677840" cy="12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7;p17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153" name="Google Shape;158;p17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54" name="Google Shape;159;p17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155" name="Google Shape;160;p17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6" name="Google Shape;161;p17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7" name="Google Shape;162;p17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8" name="Google Shape;163;p17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307080" y="304920"/>
            <a:ext cx="852948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7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72;p18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161" name="Google Shape;173;p18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62" name="Google Shape;174;p18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163" name="Google Shape;175;p18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4" name="Google Shape;176;p18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5" name="Google Shape;177;p18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6" name="Google Shape;178;p18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307080" y="304920"/>
            <a:ext cx="852948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210;p20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13" name="Google Shape;211;p20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4" name="Google Shape;212;p20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15" name="Google Shape;213;p20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" name="Google Shape;214;p20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" name="Google Shape;215;p20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" name="Google Shape;216;p20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04920" y="1167840"/>
            <a:ext cx="4336560" cy="70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Google Shape;219;p20"/>
          <p:cNvSpPr/>
          <p:nvPr/>
        </p:nvSpPr>
        <p:spPr>
          <a:xfrm>
            <a:off x="304920" y="3813120"/>
            <a:ext cx="4151160" cy="5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0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CREDITS:</a:t>
            </a:r>
            <a:r>
              <a:rPr b="0" lang="en" sz="10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 This presentation template was created by </a:t>
            </a:r>
            <a:r>
              <a:rPr b="1" lang="en" sz="1000" strike="noStrike" u="sng">
                <a:solidFill>
                  <a:schemeClr val="lt1"/>
                </a:solidFill>
                <a:effectLst/>
                <a:uFillTx/>
                <a:latin typeface="Inter"/>
                <a:ea typeface="Inter"/>
                <a:hlinkClick r:id="rId2"/>
              </a:rPr>
              <a:t>Slidesgo</a:t>
            </a:r>
            <a:r>
              <a:rPr b="0" lang="en" sz="10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, and includes icons, infographics &amp; images by </a:t>
            </a:r>
            <a:r>
              <a:rPr b="1" lang="en" sz="1000" strike="noStrike" u="sng">
                <a:solidFill>
                  <a:schemeClr val="lt1"/>
                </a:solidFill>
                <a:effectLst/>
                <a:uFillTx/>
                <a:latin typeface="Inter"/>
                <a:ea typeface="Inter"/>
                <a:hlinkClick r:id="rId3"/>
              </a:rPr>
              <a:t>Freepik</a:t>
            </a:r>
            <a:r>
              <a:rPr b="0" lang="en" sz="1000" strike="noStrike" u="sng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 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280" cy="514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280" cy="572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241;p25"/>
          <p:cNvSpPr/>
          <p:nvPr/>
        </p:nvSpPr>
        <p:spPr>
          <a:xfrm>
            <a:off x="0" y="-10440"/>
            <a:ext cx="9143280" cy="118008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6960" cy="48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244;p26"/>
          <p:cNvSpPr/>
          <p:nvPr/>
        </p:nvSpPr>
        <p:spPr>
          <a:xfrm>
            <a:off x="0" y="-10440"/>
            <a:ext cx="9143280" cy="118008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6920" cy="48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7800" cy="48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0;p3"/>
          <p:cNvGrpSpPr/>
          <p:nvPr/>
        </p:nvGrpSpPr>
        <p:grpSpPr>
          <a:xfrm>
            <a:off x="168120" y="168120"/>
            <a:ext cx="4437360" cy="4806360"/>
            <a:chOff x="168120" y="168120"/>
            <a:chExt cx="4437360" cy="4806360"/>
          </a:xfrm>
        </p:grpSpPr>
        <p:sp>
          <p:nvSpPr>
            <p:cNvPr id="22" name="Google Shape;21;p3"/>
            <p:cNvSpPr/>
            <p:nvPr/>
          </p:nvSpPr>
          <p:spPr>
            <a:xfrm>
              <a:off x="168120" y="168120"/>
              <a:ext cx="443736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3" name="Google Shape;22;p3"/>
            <p:cNvGrpSpPr/>
            <p:nvPr/>
          </p:nvGrpSpPr>
          <p:grpSpPr>
            <a:xfrm>
              <a:off x="4057200" y="4656960"/>
              <a:ext cx="397080" cy="168120"/>
              <a:chOff x="4057200" y="4656960"/>
              <a:chExt cx="397080" cy="168120"/>
            </a:xfrm>
          </p:grpSpPr>
          <p:sp>
            <p:nvSpPr>
              <p:cNvPr id="24" name="Google Shape;23;p3"/>
              <p:cNvSpPr/>
              <p:nvPr/>
            </p:nvSpPr>
            <p:spPr>
              <a:xfrm>
                <a:off x="42861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5" name="Google Shape;24;p3"/>
              <p:cNvSpPr/>
              <p:nvPr/>
            </p:nvSpPr>
            <p:spPr>
              <a:xfrm>
                <a:off x="43228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" name="Google Shape;25;p3"/>
              <p:cNvSpPr/>
              <p:nvPr/>
            </p:nvSpPr>
            <p:spPr>
              <a:xfrm flipH="1">
                <a:off x="4056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7" name="Google Shape;26;p3"/>
              <p:cNvSpPr/>
              <p:nvPr/>
            </p:nvSpPr>
            <p:spPr>
              <a:xfrm flipH="1" rot="16200000">
                <a:off x="41029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28" name="PlaceHolder 1"/>
          <p:cNvSpPr>
            <a:spLocks noGrp="1"/>
          </p:cNvSpPr>
          <p:nvPr>
            <p:ph type="body"/>
          </p:nvPr>
        </p:nvSpPr>
        <p:spPr>
          <a:xfrm>
            <a:off x="4744800" y="171360"/>
            <a:ext cx="423036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title"/>
          </p:nvPr>
        </p:nvSpPr>
        <p:spPr>
          <a:xfrm>
            <a:off x="304920" y="1336320"/>
            <a:ext cx="3480840" cy="2062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title"/>
          </p:nvPr>
        </p:nvSpPr>
        <p:spPr>
          <a:xfrm>
            <a:off x="304920" y="304920"/>
            <a:ext cx="1407600" cy="103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6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xx%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221;p21"/>
          <p:cNvGrpSpPr/>
          <p:nvPr/>
        </p:nvGrpSpPr>
        <p:grpSpPr>
          <a:xfrm>
            <a:off x="3977640" y="168120"/>
            <a:ext cx="4997520" cy="4806360"/>
            <a:chOff x="3977640" y="168120"/>
            <a:chExt cx="4997520" cy="4806360"/>
          </a:xfrm>
        </p:grpSpPr>
        <p:sp>
          <p:nvSpPr>
            <p:cNvPr id="32" name="Google Shape;222;p21"/>
            <p:cNvSpPr/>
            <p:nvPr/>
          </p:nvSpPr>
          <p:spPr>
            <a:xfrm>
              <a:off x="3977640" y="168120"/>
              <a:ext cx="499752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33" name="Google Shape;223;p21"/>
            <p:cNvGrpSpPr/>
            <p:nvPr/>
          </p:nvGrpSpPr>
          <p:grpSpPr>
            <a:xfrm>
              <a:off x="8426880" y="4656960"/>
              <a:ext cx="397080" cy="168120"/>
              <a:chOff x="8426880" y="4656960"/>
              <a:chExt cx="397080" cy="168120"/>
            </a:xfrm>
          </p:grpSpPr>
          <p:sp>
            <p:nvSpPr>
              <p:cNvPr id="34" name="Google Shape;224;p21"/>
              <p:cNvSpPr/>
              <p:nvPr/>
            </p:nvSpPr>
            <p:spPr>
              <a:xfrm>
                <a:off x="86558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" name="Google Shape;225;p21"/>
              <p:cNvSpPr/>
              <p:nvPr/>
            </p:nvSpPr>
            <p:spPr>
              <a:xfrm>
                <a:off x="869256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" name="Google Shape;226;p21"/>
              <p:cNvSpPr/>
              <p:nvPr/>
            </p:nvSpPr>
            <p:spPr>
              <a:xfrm flipH="1">
                <a:off x="84265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7" name="Google Shape;227;p21"/>
              <p:cNvSpPr/>
              <p:nvPr/>
            </p:nvSpPr>
            <p:spPr>
              <a:xfrm flipH="1" rot="16200000">
                <a:off x="847260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229;p22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39" name="Google Shape;230;p22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40" name="Google Shape;231;p22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41" name="Google Shape;232;p22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" name="Google Shape;233;p22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3" name="Google Shape;234;p22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4" name="Google Shape;235;p22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31;p4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46" name="Google Shape;32;p4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47" name="Google Shape;33;p4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48" name="Google Shape;34;p4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" name="Google Shape;35;p4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" name="Google Shape;36;p4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1" name="Google Shape;37;p4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28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280" cy="341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41;p5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55" name="Google Shape;42;p5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56" name="Google Shape;43;p5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57" name="Google Shape;44;p5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" name="Google Shape;45;p5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9" name="Google Shape;46;p5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0" name="Google Shape;47;p5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04920" y="304920"/>
            <a:ext cx="853164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54;p6"/>
          <p:cNvGrpSpPr/>
          <p:nvPr/>
        </p:nvGrpSpPr>
        <p:grpSpPr>
          <a:xfrm>
            <a:off x="168120" y="168120"/>
            <a:ext cx="8807400" cy="4806360"/>
            <a:chOff x="168120" y="168120"/>
            <a:chExt cx="8807400" cy="4806360"/>
          </a:xfrm>
        </p:grpSpPr>
        <p:sp>
          <p:nvSpPr>
            <p:cNvPr id="63" name="Google Shape;55;p6"/>
            <p:cNvSpPr/>
            <p:nvPr/>
          </p:nvSpPr>
          <p:spPr>
            <a:xfrm>
              <a:off x="168120" y="168120"/>
              <a:ext cx="8807400" cy="4806360"/>
            </a:xfrm>
            <a:prstGeom prst="roundRect">
              <a:avLst>
                <a:gd name="adj" fmla="val 398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64" name="Google Shape;56;p6"/>
            <p:cNvGrpSpPr/>
            <p:nvPr/>
          </p:nvGrpSpPr>
          <p:grpSpPr>
            <a:xfrm>
              <a:off x="8433000" y="4656960"/>
              <a:ext cx="397080" cy="168120"/>
              <a:chOff x="8433000" y="4656960"/>
              <a:chExt cx="397080" cy="168120"/>
            </a:xfrm>
          </p:grpSpPr>
          <p:sp>
            <p:nvSpPr>
              <p:cNvPr id="65" name="Google Shape;57;p6"/>
              <p:cNvSpPr/>
              <p:nvPr/>
            </p:nvSpPr>
            <p:spPr>
              <a:xfrm>
                <a:off x="866196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6" name="Google Shape;58;p6"/>
              <p:cNvSpPr/>
              <p:nvPr/>
            </p:nvSpPr>
            <p:spPr>
              <a:xfrm>
                <a:off x="869868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" name="Google Shape;59;p6"/>
              <p:cNvSpPr/>
              <p:nvPr/>
            </p:nvSpPr>
            <p:spPr>
              <a:xfrm flipH="1">
                <a:off x="843264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8" name="Google Shape;60;p6"/>
              <p:cNvSpPr/>
              <p:nvPr/>
            </p:nvSpPr>
            <p:spPr>
              <a:xfrm flipH="1" rot="16200000">
                <a:off x="847872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04920" y="304920"/>
            <a:ext cx="8531640" cy="57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63;p7"/>
          <p:cNvGrpSpPr/>
          <p:nvPr/>
        </p:nvGrpSpPr>
        <p:grpSpPr>
          <a:xfrm>
            <a:off x="168120" y="168120"/>
            <a:ext cx="4997520" cy="4806360"/>
            <a:chOff x="168120" y="168120"/>
            <a:chExt cx="4997520" cy="4806360"/>
          </a:xfrm>
        </p:grpSpPr>
        <p:sp>
          <p:nvSpPr>
            <p:cNvPr id="71" name="Google Shape;64;p7"/>
            <p:cNvSpPr/>
            <p:nvPr/>
          </p:nvSpPr>
          <p:spPr>
            <a:xfrm>
              <a:off x="168120" y="168120"/>
              <a:ext cx="4997520" cy="4806360"/>
            </a:xfrm>
            <a:prstGeom prst="roundRect">
              <a:avLst>
                <a:gd name="adj" fmla="val 4512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algn="ctr"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72" name="Google Shape;65;p7"/>
            <p:cNvGrpSpPr/>
            <p:nvPr/>
          </p:nvGrpSpPr>
          <p:grpSpPr>
            <a:xfrm>
              <a:off x="4617360" y="4656960"/>
              <a:ext cx="397080" cy="168120"/>
              <a:chOff x="4617360" y="4656960"/>
              <a:chExt cx="397080" cy="168120"/>
            </a:xfrm>
          </p:grpSpPr>
          <p:sp>
            <p:nvSpPr>
              <p:cNvPr id="73" name="Google Shape;66;p7"/>
              <p:cNvSpPr/>
              <p:nvPr/>
            </p:nvSpPr>
            <p:spPr>
              <a:xfrm>
                <a:off x="484632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4" name="Google Shape;67;p7"/>
              <p:cNvSpPr/>
              <p:nvPr/>
            </p:nvSpPr>
            <p:spPr>
              <a:xfrm>
                <a:off x="4883040" y="4705920"/>
                <a:ext cx="94680" cy="70560"/>
              </a:xfrm>
              <a:prstGeom prst="mathMinus">
                <a:avLst>
                  <a:gd name="adj1" fmla="val 23520"/>
                </a:avLst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8280" bIns="828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" name="Google Shape;68;p7"/>
              <p:cNvSpPr/>
              <p:nvPr/>
            </p:nvSpPr>
            <p:spPr>
              <a:xfrm flipH="1">
                <a:off x="4617000" y="4656960"/>
                <a:ext cx="168120" cy="168120"/>
              </a:xfrm>
              <a:prstGeom prst="ellipse">
                <a:avLst/>
              </a:pr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59400" bIns="594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" name="Google Shape;69;p7"/>
              <p:cNvSpPr/>
              <p:nvPr/>
            </p:nvSpPr>
            <p:spPr>
              <a:xfrm flipH="1" rot="16200000">
                <a:off x="4663080" y="4704840"/>
                <a:ext cx="77040" cy="72360"/>
              </a:xfrm>
              <a:prstGeom prst="diamond">
                <a:avLst/>
              </a:prstGeom>
              <a:solidFill>
                <a:schemeClr val="dk1"/>
              </a:solidFill>
              <a:ln w="9525">
                <a:solidFill>
                  <a:srgbClr val="e9eef3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18000" bIns="18000" anchor="ctr">
                <a:noAutofit/>
              </a:bodyPr>
              <a:p>
                <a:pPr algn="ctr"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77" name="PlaceHolder 1"/>
          <p:cNvSpPr>
            <a:spLocks noGrp="1"/>
          </p:cNvSpPr>
          <p:nvPr>
            <p:ph type="body"/>
          </p:nvPr>
        </p:nvSpPr>
        <p:spPr>
          <a:xfrm>
            <a:off x="5314680" y="171360"/>
            <a:ext cx="3660840" cy="48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title"/>
          </p:nvPr>
        </p:nvSpPr>
        <p:spPr>
          <a:xfrm>
            <a:off x="811800" y="1013040"/>
            <a:ext cx="4294080" cy="94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2"/>
    <p:sldLayoutId id="2147483670" r:id="rId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2"/>
    <p:sldLayoutId id="2147483673" r:id="rId3"/>
    <p:sldLayoutId id="2147483674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mailto:thuto42096@gmail.com" TargetMode="External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14440" y="466560"/>
            <a:ext cx="3980880" cy="168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Township POS</a:t>
            </a:r>
            <a:endParaRPr b="0" lang="en-US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514440" y="2200320"/>
            <a:ext cx="3114000" cy="97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Simple Sales Credit Tracking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7" name="Google Shape;253;p27" title="2151261138.jpg"/>
          <p:cNvSpPr/>
          <p:nvPr/>
        </p:nvSpPr>
        <p:spPr>
          <a:xfrm>
            <a:off x="4744800" y="171360"/>
            <a:ext cx="423036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304920" y="2038320"/>
            <a:ext cx="3666240" cy="287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Roadmap and Future Phases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4229280" y="304920"/>
            <a:ext cx="4380840" cy="29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Development includes Phase 1: MVP POS, Phase 2: receipts and credit tracking, and Phase 3: cloud sync with financial services integration.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304920" y="2038320"/>
            <a:ext cx="3666240" cy="287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Conclusions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subTitle"/>
          </p:nvPr>
        </p:nvSpPr>
        <p:spPr>
          <a:xfrm>
            <a:off x="4229280" y="304920"/>
            <a:ext cx="4380840" cy="29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Township POS empowers informal businesses with digital tools to improve financial management, access credit, and support growth through simple, offline-first technology.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304920" y="1082520"/>
            <a:ext cx="4333320" cy="79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Thank you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304920" y="1857240"/>
            <a:ext cx="4333320" cy="106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Do you have any questions?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  <a:hlinkClick r:id="rId1"/>
              </a:rPr>
              <a:t>thuto42096@gmail.com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sihlek56@gmail.com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5" name="Google Shape;429;p40"/>
          <p:cNvSpPr/>
          <p:nvPr/>
        </p:nvSpPr>
        <p:spPr>
          <a:xfrm>
            <a:off x="380880" y="4343400"/>
            <a:ext cx="4152240" cy="25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lt1"/>
                </a:solidFill>
                <a:effectLst/>
                <a:uFillTx/>
                <a:latin typeface="Arial"/>
              </a:rPr>
              <a:t>Please keep this slide for attribution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206" name="Google Shape;430;p40"/>
          <p:cNvGrpSpPr/>
          <p:nvPr/>
        </p:nvGrpSpPr>
        <p:grpSpPr>
          <a:xfrm>
            <a:off x="380880" y="3023280"/>
            <a:ext cx="287280" cy="291960"/>
            <a:chOff x="380880" y="3023280"/>
            <a:chExt cx="287280" cy="291960"/>
          </a:xfrm>
        </p:grpSpPr>
        <p:sp>
          <p:nvSpPr>
            <p:cNvPr id="207" name="Google Shape;431;p40"/>
            <p:cNvSpPr/>
            <p:nvPr/>
          </p:nvSpPr>
          <p:spPr>
            <a:xfrm>
              <a:off x="380880" y="3023280"/>
              <a:ext cx="287280" cy="291960"/>
            </a:xfrm>
            <a:custGeom>
              <a:avLst/>
              <a:gdLst>
                <a:gd name="textAreaLeft" fmla="*/ 0 w 287280"/>
                <a:gd name="textAreaRight" fmla="*/ 288000 w 287280"/>
                <a:gd name="textAreaTop" fmla="*/ 0 h 291960"/>
                <a:gd name="textAreaBottom" fmla="*/ 292680 h 291960"/>
              </a:gdLst>
              <a:ahLst/>
              <a:cxnLst/>
              <a:rect l="textAreaLeft" t="textAreaTop" r="textAreaRight" b="textAreaBottom"/>
              <a:pathLst>
                <a:path w="10872" h="1086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8" name="Google Shape;432;p40"/>
            <p:cNvSpPr/>
            <p:nvPr/>
          </p:nvSpPr>
          <p:spPr>
            <a:xfrm>
              <a:off x="434880" y="3078360"/>
              <a:ext cx="178560" cy="181440"/>
            </a:xfrm>
            <a:custGeom>
              <a:avLst/>
              <a:gdLst>
                <a:gd name="textAreaLeft" fmla="*/ 0 w 178560"/>
                <a:gd name="textAreaRight" fmla="*/ 179280 w 178560"/>
                <a:gd name="textAreaTop" fmla="*/ 0 h 181440"/>
                <a:gd name="textAreaBottom" fmla="*/ 182160 h 181440"/>
              </a:gdLst>
              <a:ahLst/>
              <a:cxn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080" bIns="910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9" name="Google Shape;433;p40"/>
            <p:cNvSpPr/>
            <p:nvPr/>
          </p:nvSpPr>
          <p:spPr>
            <a:xfrm>
              <a:off x="476640" y="3121560"/>
              <a:ext cx="94680" cy="94680"/>
            </a:xfrm>
            <a:custGeom>
              <a:avLst/>
              <a:gdLst>
                <a:gd name="textAreaLeft" fmla="*/ 0 w 94680"/>
                <a:gd name="textAreaRight" fmla="*/ 95400 w 94680"/>
                <a:gd name="textAreaTop" fmla="*/ 0 h 94680"/>
                <a:gd name="textAreaBottom" fmla="*/ 95400 h 94680"/>
              </a:gdLst>
              <a:ahLst/>
              <a:cxn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0" name="Google Shape;434;p40"/>
            <p:cNvSpPr/>
            <p:nvPr/>
          </p:nvSpPr>
          <p:spPr>
            <a:xfrm>
              <a:off x="560880" y="3101760"/>
              <a:ext cx="23760" cy="24120"/>
            </a:xfrm>
            <a:custGeom>
              <a:avLst/>
              <a:gdLst>
                <a:gd name="textAreaLeft" fmla="*/ 0 w 23760"/>
                <a:gd name="textAreaRight" fmla="*/ 24480 w 23760"/>
                <a:gd name="textAreaTop" fmla="*/ 0 h 24120"/>
                <a:gd name="textAreaBottom" fmla="*/ 24840 h 24120"/>
              </a:gdLst>
              <a:ahLst/>
              <a:cxn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2240" bIns="122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211" name="Google Shape;435;p40"/>
          <p:cNvGrpSpPr/>
          <p:nvPr/>
        </p:nvGrpSpPr>
        <p:grpSpPr>
          <a:xfrm>
            <a:off x="823320" y="3023280"/>
            <a:ext cx="291960" cy="291960"/>
            <a:chOff x="823320" y="3023280"/>
            <a:chExt cx="291960" cy="291960"/>
          </a:xfrm>
        </p:grpSpPr>
        <p:sp>
          <p:nvSpPr>
            <p:cNvPr id="212" name="Google Shape;436;p40"/>
            <p:cNvSpPr/>
            <p:nvPr/>
          </p:nvSpPr>
          <p:spPr>
            <a:xfrm>
              <a:off x="823320" y="3023280"/>
              <a:ext cx="291960" cy="291960"/>
            </a:xfrm>
            <a:custGeom>
              <a:avLst/>
              <a:gdLst>
                <a:gd name="textAreaLeft" fmla="*/ 0 w 291960"/>
                <a:gd name="textAreaRight" fmla="*/ 292680 w 291960"/>
                <a:gd name="textAreaTop" fmla="*/ 0 h 291960"/>
                <a:gd name="textAreaBottom" fmla="*/ 292680 h 291960"/>
              </a:gdLst>
              <a:ahLst/>
              <a:cxnLst/>
              <a:rect l="textAreaLeft" t="textAreaTop" r="textAreaRight" b="textAreaBottom"/>
              <a:pathLst>
                <a:path w="10872" h="1086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3" name="Google Shape;437;p40"/>
            <p:cNvSpPr/>
            <p:nvPr/>
          </p:nvSpPr>
          <p:spPr>
            <a:xfrm>
              <a:off x="890640" y="3140280"/>
              <a:ext cx="39600" cy="101160"/>
            </a:xfrm>
            <a:custGeom>
              <a:avLst/>
              <a:gdLst>
                <a:gd name="textAreaLeft" fmla="*/ 0 w 39600"/>
                <a:gd name="textAreaRight" fmla="*/ 40320 w 39600"/>
                <a:gd name="textAreaTop" fmla="*/ 0 h 101160"/>
                <a:gd name="textAreaBottom" fmla="*/ 101880 h 101160"/>
              </a:gdLst>
              <a:ahLst/>
              <a:cxn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4" name="Google Shape;438;p40"/>
            <p:cNvSpPr/>
            <p:nvPr/>
          </p:nvSpPr>
          <p:spPr>
            <a:xfrm>
              <a:off x="884520" y="3084840"/>
              <a:ext cx="45720" cy="45720"/>
            </a:xfrm>
            <a:custGeom>
              <a:avLst/>
              <a:gdLst>
                <a:gd name="textAreaLeft" fmla="*/ 0 w 45720"/>
                <a:gd name="textAreaRight" fmla="*/ 46440 w 45720"/>
                <a:gd name="textAreaTop" fmla="*/ 0 h 45720"/>
                <a:gd name="textAreaBottom" fmla="*/ 46440 h 45720"/>
              </a:gdLst>
              <a:ahLst/>
              <a:cxn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040" bIns="23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5" name="Google Shape;439;p40"/>
            <p:cNvSpPr/>
            <p:nvPr/>
          </p:nvSpPr>
          <p:spPr>
            <a:xfrm>
              <a:off x="952200" y="3140280"/>
              <a:ext cx="107640" cy="101160"/>
            </a:xfrm>
            <a:custGeom>
              <a:avLst/>
              <a:gdLst>
                <a:gd name="textAreaLeft" fmla="*/ 0 w 107640"/>
                <a:gd name="textAreaRight" fmla="*/ 108360 w 107640"/>
                <a:gd name="textAreaTop" fmla="*/ 0 h 101160"/>
                <a:gd name="textAreaBottom" fmla="*/ 101880 h 101160"/>
              </a:gdLst>
              <a:ahLst/>
              <a:cxn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216" name="Google Shape;440;p40"/>
          <p:cNvGrpSpPr/>
          <p:nvPr/>
        </p:nvGrpSpPr>
        <p:grpSpPr>
          <a:xfrm>
            <a:off x="1253160" y="3023280"/>
            <a:ext cx="291960" cy="291960"/>
            <a:chOff x="1253160" y="3023280"/>
            <a:chExt cx="291960" cy="291960"/>
          </a:xfrm>
        </p:grpSpPr>
        <p:sp>
          <p:nvSpPr>
            <p:cNvPr id="217" name="Google Shape;441;p40"/>
            <p:cNvSpPr/>
            <p:nvPr/>
          </p:nvSpPr>
          <p:spPr>
            <a:xfrm>
              <a:off x="1318320" y="3086640"/>
              <a:ext cx="161280" cy="164880"/>
            </a:xfrm>
            <a:custGeom>
              <a:avLst/>
              <a:gdLst>
                <a:gd name="textAreaLeft" fmla="*/ 0 w 161280"/>
                <a:gd name="textAreaRight" fmla="*/ 162000 w 161280"/>
                <a:gd name="textAreaTop" fmla="*/ 0 h 164880"/>
                <a:gd name="textAreaBottom" fmla="*/ 165600 h 164880"/>
              </a:gdLst>
              <a:ahLst/>
              <a:cxnLst/>
              <a:rect l="textAreaLeft" t="textAreaTop" r="textAreaRight" b="textAreaBottom"/>
              <a:pathLst>
                <a:path w="494728" h="505587">
                  <a:moveTo>
                    <a:pt x="294418" y="214122"/>
                  </a:moveTo>
                  <a:lnTo>
                    <a:pt x="478631" y="0"/>
                  </a:lnTo>
                  <a:lnTo>
                    <a:pt x="435007" y="0"/>
                  </a:lnTo>
                  <a:lnTo>
                    <a:pt x="275082" y="185928"/>
                  </a:lnTo>
                  <a:lnTo>
                    <a:pt x="147352" y="0"/>
                  </a:lnTo>
                  <a:lnTo>
                    <a:pt x="0" y="0"/>
                  </a:lnTo>
                  <a:lnTo>
                    <a:pt x="193167" y="281083"/>
                  </a:lnTo>
                  <a:lnTo>
                    <a:pt x="0" y="505587"/>
                  </a:lnTo>
                  <a:lnTo>
                    <a:pt x="43625" y="505587"/>
                  </a:lnTo>
                  <a:lnTo>
                    <a:pt x="212503" y="309277"/>
                  </a:lnTo>
                  <a:lnTo>
                    <a:pt x="347377" y="505587"/>
                  </a:lnTo>
                  <a:lnTo>
                    <a:pt x="494729" y="505587"/>
                  </a:lnTo>
                  <a:lnTo>
                    <a:pt x="294418" y="214027"/>
                  </a:lnTo>
                  <a:lnTo>
                    <a:pt x="294418" y="214027"/>
                  </a:lnTo>
                  <a:close/>
                  <a:moveTo>
                    <a:pt x="234601" y="283655"/>
                  </a:moveTo>
                  <a:lnTo>
                    <a:pt x="215075" y="255651"/>
                  </a:lnTo>
                  <a:lnTo>
                    <a:pt x="59341" y="32861"/>
                  </a:lnTo>
                  <a:lnTo>
                    <a:pt x="126397" y="32861"/>
                  </a:lnTo>
                  <a:lnTo>
                    <a:pt x="252032" y="212598"/>
                  </a:lnTo>
                  <a:lnTo>
                    <a:pt x="271558" y="240601"/>
                  </a:lnTo>
                  <a:lnTo>
                    <a:pt x="434912" y="474250"/>
                  </a:lnTo>
                  <a:lnTo>
                    <a:pt x="367855" y="474250"/>
                  </a:lnTo>
                  <a:lnTo>
                    <a:pt x="234505" y="283559"/>
                  </a:lnTo>
                  <a:lnTo>
                    <a:pt x="234505" y="283559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8" name="Google Shape;442;p40"/>
            <p:cNvSpPr/>
            <p:nvPr/>
          </p:nvSpPr>
          <p:spPr>
            <a:xfrm>
              <a:off x="1253160" y="3023280"/>
              <a:ext cx="291960" cy="291960"/>
            </a:xfrm>
            <a:custGeom>
              <a:avLst/>
              <a:gdLst>
                <a:gd name="textAreaLeft" fmla="*/ 0 w 291960"/>
                <a:gd name="textAreaRight" fmla="*/ 292680 w 291960"/>
                <a:gd name="textAreaTop" fmla="*/ 0 h 291960"/>
                <a:gd name="textAreaBottom" fmla="*/ 292680 h 291960"/>
              </a:gdLst>
              <a:ahLst/>
              <a:cxnLst/>
              <a:rect l="textAreaLeft" t="textAreaTop" r="textAreaRight" b="textAreaBottom"/>
              <a:pathLst>
                <a:path w="10872" h="1086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326;p32" title="2151261147.jpg"/>
          <p:cNvSpPr/>
          <p:nvPr/>
        </p:nvSpPr>
        <p:spPr>
          <a:xfrm>
            <a:off x="168120" y="171360"/>
            <a:ext cx="366084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162320" y="304920"/>
            <a:ext cx="4676040" cy="129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Introduction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ubTitle"/>
          </p:nvPr>
        </p:nvSpPr>
        <p:spPr>
          <a:xfrm>
            <a:off x="4162320" y="1143000"/>
            <a:ext cx="4295880" cy="2999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Informal shops are vital to township economies, but most still rely on notebooks or memory to track sales and stock.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 This makes it hard to manage cash flow and nearly impossible to access credit. Our app solves this by providing a simple, offline-first POS system that records sales, manages stock, and builds a financial history.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With these records, shop owners can not only run their businesses more efficiently, but also unlock access to loans and formal financial services that fuel real growth.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326;p32" title="2151261147.jpg"/>
          <p:cNvSpPr/>
          <p:nvPr/>
        </p:nvSpPr>
        <p:spPr>
          <a:xfrm>
            <a:off x="168120" y="171360"/>
            <a:ext cx="366084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162320" y="304920"/>
            <a:ext cx="4676040" cy="129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Product Overview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4162320" y="914400"/>
            <a:ext cx="3923640" cy="415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Product Name: Township POS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What it is: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 simple, offline-first Point of Sale app built for informal shops and spaza businesses.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Problem: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Shop owners struggle with manual record-keeping, poor visibility into profits, and no access to credit.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Solution: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Township POS makes it easy to record sales, manage stock, and track expenses in real time — all from a mobile phone, even without internet.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Key Features (MVP):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Record sales in a few taps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Manage products and stock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Track daily/weekly sales and profits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Offline-first with local database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Future Features: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Digital receipts (print or WhatsApp)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Customer credit tracking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Exportable reports for banks &amp; suppliers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Credit scoring to unlock loans and growth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Value Proposition: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Affordable and simple to use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Works in low-connectivity environments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Builds financial history → enables access to credit and formal banking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r>
              <a:rPr b="0" lang="en-US" sz="7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Bridges the gap from informal trading to sustainable business growth</a:t>
            </a: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None/>
            </a:pPr>
            <a:endParaRPr b="0" lang="en-US" sz="7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304920" y="2038320"/>
            <a:ext cx="3666240" cy="287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Problem Faced by Informal Shops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4229280" y="304920"/>
            <a:ext cx="4380840" cy="29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Informal shops struggle with manual record-keeping, lack of profit visibility, and limited access to loans or credit facilities.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304920" y="2038320"/>
            <a:ext cx="3666240" cy="287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Offline-first POS Solution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ubTitle"/>
          </p:nvPr>
        </p:nvSpPr>
        <p:spPr>
          <a:xfrm>
            <a:off x="4229280" y="304920"/>
            <a:ext cx="4380840" cy="29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A simple offline-first POS app records sales, manages expenses, tracks stock, and builds financial history for credit scoring support.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326;p32" title="2151261147.jpg"/>
          <p:cNvSpPr/>
          <p:nvPr/>
        </p:nvSpPr>
        <p:spPr>
          <a:xfrm>
            <a:off x="168120" y="171360"/>
            <a:ext cx="366084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162320" y="304920"/>
            <a:ext cx="4676040" cy="129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Core Features / MVP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ubTitle"/>
          </p:nvPr>
        </p:nvSpPr>
        <p:spPr>
          <a:xfrm>
            <a:off x="4162320" y="1714680"/>
            <a:ext cx="3923640" cy="242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Record sales in a few taps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Manage products and stock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Track daily/weekly sales and profits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Offline-first with local database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326;p32" title="2151261147.jpg"/>
          <p:cNvSpPr/>
          <p:nvPr/>
        </p:nvSpPr>
        <p:spPr>
          <a:xfrm>
            <a:off x="168120" y="171360"/>
            <a:ext cx="366084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162320" y="304920"/>
            <a:ext cx="4676040" cy="129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Business Impact &amp; Development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162320" y="1714680"/>
            <a:ext cx="3923640" cy="338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Better Financial Control → Know exactly how much they sell, spend, and profit.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Reduced Losses → Fewer errors, less “disappearing money” due to manual records.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Smarter Decisions → See best-selling products and restock more strategically.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Increased Trust → Professional receipts and records improve customer confidence.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Credit Access → With a financial history, they can access microloans and supplier credit.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Job Creation → Shops that grow can employ more staff.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Financial Inclusion → Helps unbanked traders build a financial footprint.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r>
              <a:rPr b="0" lang="en-US" sz="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Local Economy Boost → Stronger small shops keep money circulating locally.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  <a:p>
            <a:pPr indent="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None/>
            </a:pPr>
            <a:endParaRPr b="0" lang="en-US" sz="800" strike="noStrike" u="none">
              <a:solidFill>
                <a:srgbClr val="000000"/>
              </a:solidFill>
              <a:effectLst/>
              <a:uFillTx/>
              <a:latin typeface="Arial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326;p32" title="2151261147.jpg"/>
          <p:cNvSpPr/>
          <p:nvPr/>
        </p:nvSpPr>
        <p:spPr>
          <a:xfrm>
            <a:off x="168120" y="171360"/>
            <a:ext cx="3660840" cy="480636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162320" y="304920"/>
            <a:ext cx="4676040" cy="129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Benefits and User Persona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subTitle"/>
          </p:nvPr>
        </p:nvSpPr>
        <p:spPr>
          <a:xfrm>
            <a:off x="4162320" y="1714680"/>
            <a:ext cx="3923640" cy="242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This app helps informal shops better manage finances and build credit history. Ideal for users like </a:t>
            </a:r>
            <a:r>
              <a:rPr b="0" i="1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Miriam</a:t>
            </a: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, a spaza shop owner seeking simple, affordable POS tools.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304920" y="2038320"/>
            <a:ext cx="3666240" cy="287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lt1"/>
                </a:solidFill>
                <a:effectLst/>
                <a:uFillTx/>
                <a:latin typeface="Rubik"/>
                <a:ea typeface="Rubik"/>
              </a:rPr>
              <a:t>Technology Stack and Implementation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4229280" y="304920"/>
            <a:ext cx="4380840" cy="29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React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Node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Calibri"/>
                <a:ea typeface="Inter"/>
              </a:rPr>
              <a:t>Flask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own Hall Meeting by Slidesgo">
  <a:themeElements>
    <a:clrScheme name="Simple Light">
      <a:dk1>
        <a:srgbClr val="e9eef3"/>
      </a:dk1>
      <a:lt1>
        <a:srgbClr val="262c36"/>
      </a:lt1>
      <a:dk2>
        <a:srgbClr val="c8d1d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own Hall Meeting by Slidesgo">
  <a:themeElements>
    <a:clrScheme name="Simple Light">
      <a:dk1>
        <a:srgbClr val="e9eef3"/>
      </a:dk1>
      <a:lt1>
        <a:srgbClr val="262c36"/>
      </a:lt1>
      <a:dk2>
        <a:srgbClr val="c8d1d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LibreOffice/25.2.5.2$Linux_X86_64 LibreOffice_project/520$Build-2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2025-09-14T07:09:29Z</dcterms:created>
  <dc:creator>Unknown Creator</dc:creator>
  <dc:description/>
  <dc:language>en-US</dc:language>
  <cp:lastModifiedBy/>
  <dcterms:modified xsi:type="dcterms:W3CDTF">2025-09-14T09:40:30Z</dcterms:modified>
  <cp:revision>1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